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6" r:id="rId5"/>
  </p:sldIdLst>
  <p:sldSz cx="27432000" cy="19202400"/>
  <p:notesSz cx="6858000" cy="9144000"/>
  <p:defaultTextStyle>
    <a:defPPr>
      <a:defRPr lang="en-US"/>
    </a:defPPr>
    <a:lvl1pPr marL="0" algn="l" defTabSz="1567510" rtl="0" eaLnBrk="1" latinLnBrk="0" hangingPunct="1">
      <a:defRPr sz="3100" kern="1200">
        <a:solidFill>
          <a:schemeClr val="tx1"/>
        </a:solidFill>
        <a:latin typeface="+mn-lt"/>
        <a:ea typeface="+mn-ea"/>
        <a:cs typeface="+mn-cs"/>
      </a:defRPr>
    </a:lvl1pPr>
    <a:lvl2pPr marL="783755" algn="l" defTabSz="1567510" rtl="0" eaLnBrk="1" latinLnBrk="0" hangingPunct="1">
      <a:defRPr sz="3100" kern="1200">
        <a:solidFill>
          <a:schemeClr val="tx1"/>
        </a:solidFill>
        <a:latin typeface="+mn-lt"/>
        <a:ea typeface="+mn-ea"/>
        <a:cs typeface="+mn-cs"/>
      </a:defRPr>
    </a:lvl2pPr>
    <a:lvl3pPr marL="1567510" algn="l" defTabSz="1567510" rtl="0" eaLnBrk="1" latinLnBrk="0" hangingPunct="1">
      <a:defRPr sz="3100" kern="1200">
        <a:solidFill>
          <a:schemeClr val="tx1"/>
        </a:solidFill>
        <a:latin typeface="+mn-lt"/>
        <a:ea typeface="+mn-ea"/>
        <a:cs typeface="+mn-cs"/>
      </a:defRPr>
    </a:lvl3pPr>
    <a:lvl4pPr marL="2351266" algn="l" defTabSz="1567510" rtl="0" eaLnBrk="1" latinLnBrk="0" hangingPunct="1">
      <a:defRPr sz="3100" kern="1200">
        <a:solidFill>
          <a:schemeClr val="tx1"/>
        </a:solidFill>
        <a:latin typeface="+mn-lt"/>
        <a:ea typeface="+mn-ea"/>
        <a:cs typeface="+mn-cs"/>
      </a:defRPr>
    </a:lvl4pPr>
    <a:lvl5pPr marL="3135021" algn="l" defTabSz="1567510" rtl="0" eaLnBrk="1" latinLnBrk="0" hangingPunct="1">
      <a:defRPr sz="3100" kern="1200">
        <a:solidFill>
          <a:schemeClr val="tx1"/>
        </a:solidFill>
        <a:latin typeface="+mn-lt"/>
        <a:ea typeface="+mn-ea"/>
        <a:cs typeface="+mn-cs"/>
      </a:defRPr>
    </a:lvl5pPr>
    <a:lvl6pPr marL="3918776" algn="l" defTabSz="1567510" rtl="0" eaLnBrk="1" latinLnBrk="0" hangingPunct="1">
      <a:defRPr sz="3100" kern="1200">
        <a:solidFill>
          <a:schemeClr val="tx1"/>
        </a:solidFill>
        <a:latin typeface="+mn-lt"/>
        <a:ea typeface="+mn-ea"/>
        <a:cs typeface="+mn-cs"/>
      </a:defRPr>
    </a:lvl6pPr>
    <a:lvl7pPr marL="4702531" algn="l" defTabSz="1567510" rtl="0" eaLnBrk="1" latinLnBrk="0" hangingPunct="1">
      <a:defRPr sz="3100" kern="1200">
        <a:solidFill>
          <a:schemeClr val="tx1"/>
        </a:solidFill>
        <a:latin typeface="+mn-lt"/>
        <a:ea typeface="+mn-ea"/>
        <a:cs typeface="+mn-cs"/>
      </a:defRPr>
    </a:lvl7pPr>
    <a:lvl8pPr marL="5486286" algn="l" defTabSz="1567510" rtl="0" eaLnBrk="1" latinLnBrk="0" hangingPunct="1">
      <a:defRPr sz="3100" kern="1200">
        <a:solidFill>
          <a:schemeClr val="tx1"/>
        </a:solidFill>
        <a:latin typeface="+mn-lt"/>
        <a:ea typeface="+mn-ea"/>
        <a:cs typeface="+mn-cs"/>
      </a:defRPr>
    </a:lvl8pPr>
    <a:lvl9pPr marL="6270041" algn="l" defTabSz="1567510" rtl="0" eaLnBrk="1" latinLnBrk="0" hangingPunct="1">
      <a:defRPr sz="3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048">
          <p15:clr>
            <a:srgbClr val="A4A3A4"/>
          </p15:clr>
        </p15:guide>
        <p15:guide id="2" pos="86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4"/>
    <p:restoredTop sz="90941"/>
  </p:normalViewPr>
  <p:slideViewPr>
    <p:cSldViewPr>
      <p:cViewPr>
        <p:scale>
          <a:sx n="48" d="100"/>
          <a:sy n="48" d="100"/>
        </p:scale>
        <p:origin x="744" y="24"/>
      </p:cViewPr>
      <p:guideLst>
        <p:guide orient="horz" pos="6048"/>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DFD87AB-4153-7B4F-B6A9-B471F950A47B}" type="datetimeFigureOut">
              <a:rPr lang="en-US" smtClean="0"/>
              <a:t>1/14/19</a:t>
            </a:fld>
            <a:endParaRPr lang="en-US"/>
          </a:p>
        </p:txBody>
      </p:sp>
      <p:sp>
        <p:nvSpPr>
          <p:cNvPr id="4" name="Slide Image Placeholder 3"/>
          <p:cNvSpPr>
            <a:spLocks noGrp="1" noRot="1" noChangeAspect="1"/>
          </p:cNvSpPr>
          <p:nvPr>
            <p:ph type="sldImg" idx="2"/>
          </p:nvPr>
        </p:nvSpPr>
        <p:spPr>
          <a:xfrm>
            <a:off x="981075" y="685800"/>
            <a:ext cx="48958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DED110F-9587-5349-8810-7BDFBF704F59}" type="slidenum">
              <a:rPr lang="en-US" smtClean="0"/>
              <a:t>‹#›</a:t>
            </a:fld>
            <a:endParaRPr lang="en-US"/>
          </a:p>
        </p:txBody>
      </p:sp>
    </p:spTree>
    <p:extLst>
      <p:ext uri="{BB962C8B-B14F-4D97-AF65-F5344CB8AC3E}">
        <p14:creationId xmlns:p14="http://schemas.microsoft.com/office/powerpoint/2010/main" val="9392897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Print t</a:t>
            </a:r>
            <a:r>
              <a:rPr lang="en-US" baseline="0" dirty="0"/>
              <a:t>his p</a:t>
            </a:r>
            <a:r>
              <a:rPr lang="en-US" dirty="0"/>
              <a:t>oster file </a:t>
            </a:r>
            <a:r>
              <a:rPr lang="en-US" b="1" dirty="0"/>
              <a:t>at 200% SCALE </a:t>
            </a:r>
            <a:r>
              <a:rPr lang="en-US" dirty="0"/>
              <a:t>to result in a physical print measuring 60” wide x 42” tall.</a:t>
            </a:r>
            <a:r>
              <a:rPr lang="en-US" baseline="0" dirty="0"/>
              <a:t> All type size notations shown above are based on the final printed size of the poster.</a:t>
            </a:r>
          </a:p>
          <a:p>
            <a:r>
              <a:rPr lang="en-US" baseline="0" dirty="0"/>
              <a:t>• Contact Digital Duplicating (375-2969, http://</a:t>
            </a:r>
            <a:r>
              <a:rPr lang="en-US" baseline="0" dirty="0" err="1"/>
              <a:t>digitalduplicating.pnl.gov</a:t>
            </a:r>
            <a:r>
              <a:rPr lang="en-US" baseline="0" dirty="0"/>
              <a:t>) to order poster printing and finishing services for your completed poster design.</a:t>
            </a:r>
          </a:p>
          <a:p>
            <a:r>
              <a:rPr lang="en-US" baseline="0" dirty="0"/>
              <a:t>• Remember to have your poster cleared for public display/distribution through the Information Release system (http://</a:t>
            </a:r>
            <a:r>
              <a:rPr lang="en-US" baseline="0" dirty="0" err="1"/>
              <a:t>informationrelease.pnl.gov</a:t>
            </a:r>
            <a:r>
              <a:rPr lang="en-US" baseline="0" dirty="0"/>
              <a:t>).</a:t>
            </a:r>
          </a:p>
          <a:p>
            <a:r>
              <a:rPr lang="en-US" baseline="0" dirty="0"/>
              <a:t>• Sidebar “About PNNL” box is considered optional, and can be removed if space is needed for technical content.</a:t>
            </a:r>
            <a:endParaRPr lang="en-US" dirty="0"/>
          </a:p>
        </p:txBody>
      </p:sp>
      <p:sp>
        <p:nvSpPr>
          <p:cNvPr id="4" name="Slide Number Placeholder 3"/>
          <p:cNvSpPr>
            <a:spLocks noGrp="1"/>
          </p:cNvSpPr>
          <p:nvPr>
            <p:ph type="sldNum" sz="quarter" idx="10"/>
          </p:nvPr>
        </p:nvSpPr>
        <p:spPr/>
        <p:txBody>
          <a:bodyPr/>
          <a:lstStyle/>
          <a:p>
            <a:fld id="{CDED110F-9587-5349-8810-7BDFBF704F59}" type="slidenum">
              <a:rPr lang="en-US" smtClean="0"/>
              <a:t>1</a:t>
            </a:fld>
            <a:endParaRPr lang="en-US"/>
          </a:p>
        </p:txBody>
      </p:sp>
    </p:spTree>
    <p:extLst>
      <p:ext uri="{BB962C8B-B14F-4D97-AF65-F5344CB8AC3E}">
        <p14:creationId xmlns:p14="http://schemas.microsoft.com/office/powerpoint/2010/main" val="1107215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0x42 Po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30590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Rectangle 12"/>
          <p:cNvSpPr/>
          <p:nvPr userDrawn="1"/>
        </p:nvSpPr>
        <p:spPr>
          <a:xfrm>
            <a:off x="0" y="0"/>
            <a:ext cx="27432000" cy="19202400"/>
          </a:xfrm>
          <a:prstGeom prst="rect">
            <a:avLst/>
          </a:prstGeom>
          <a:noFill/>
          <a:ln w="6350">
            <a:solidFill>
              <a:schemeClr val="bg1">
                <a:lumMod val="50000"/>
                <a:alpha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C875C4D-56F2-C543-8D3F-55CC4E392A30}"/>
              </a:ext>
            </a:extLst>
          </p:cNvPr>
          <p:cNvGrpSpPr/>
          <p:nvPr userDrawn="1"/>
        </p:nvGrpSpPr>
        <p:grpSpPr>
          <a:xfrm>
            <a:off x="0" y="0"/>
            <a:ext cx="27432000" cy="19202400"/>
            <a:chOff x="0" y="0"/>
            <a:chExt cx="27432000" cy="19202400"/>
          </a:xfrm>
        </p:grpSpPr>
        <p:grpSp>
          <p:nvGrpSpPr>
            <p:cNvPr id="4" name="Group 3"/>
            <p:cNvGrpSpPr/>
            <p:nvPr userDrawn="1"/>
          </p:nvGrpSpPr>
          <p:grpSpPr>
            <a:xfrm>
              <a:off x="0" y="0"/>
              <a:ext cx="27432000" cy="19202400"/>
              <a:chOff x="0" y="0"/>
              <a:chExt cx="27432000" cy="19202400"/>
            </a:xfrm>
          </p:grpSpPr>
          <p:pic>
            <p:nvPicPr>
              <p:cNvPr id="2" name="Picture 1" descr="PNNL_Poster_Stripe_60x42.jp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401776" y="0"/>
                <a:ext cx="1030224" cy="19202400"/>
              </a:xfrm>
              <a:prstGeom prst="rect">
                <a:avLst/>
              </a:prstGeom>
            </p:spPr>
          </p:pic>
          <p:pic>
            <p:nvPicPr>
              <p:cNvPr id="3" name="Picture 2" descr="PNNL_Poster_Header_60x42.jp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0"/>
                <a:ext cx="27432000" cy="3246120"/>
              </a:xfrm>
              <a:prstGeom prst="rect">
                <a:avLst/>
              </a:prstGeom>
            </p:spPr>
          </p:pic>
        </p:grpSp>
        <p:grpSp>
          <p:nvGrpSpPr>
            <p:cNvPr id="18" name="Group 17">
              <a:extLst>
                <a:ext uri="{FF2B5EF4-FFF2-40B4-BE49-F238E27FC236}">
                  <a16:creationId xmlns:a16="http://schemas.microsoft.com/office/drawing/2014/main" id="{15312BC8-5325-5A48-A29A-7F5DF1712935}"/>
                </a:ext>
              </a:extLst>
            </p:cNvPr>
            <p:cNvGrpSpPr/>
            <p:nvPr userDrawn="1"/>
          </p:nvGrpSpPr>
          <p:grpSpPr>
            <a:xfrm>
              <a:off x="914400" y="374904"/>
              <a:ext cx="26517600" cy="18348104"/>
              <a:chOff x="914400" y="374904"/>
              <a:chExt cx="26517600" cy="18348104"/>
            </a:xfrm>
          </p:grpSpPr>
          <p:grpSp>
            <p:nvGrpSpPr>
              <p:cNvPr id="16" name="Group 15">
                <a:extLst>
                  <a:ext uri="{FF2B5EF4-FFF2-40B4-BE49-F238E27FC236}">
                    <a16:creationId xmlns:a16="http://schemas.microsoft.com/office/drawing/2014/main" id="{D75B00A1-B751-F247-9D23-2902A1C39009}"/>
                  </a:ext>
                </a:extLst>
              </p:cNvPr>
              <p:cNvGrpSpPr/>
              <p:nvPr userDrawn="1"/>
            </p:nvGrpSpPr>
            <p:grpSpPr>
              <a:xfrm>
                <a:off x="914400" y="17602200"/>
                <a:ext cx="26517600" cy="1120808"/>
                <a:chOff x="914400" y="17602200"/>
                <a:chExt cx="26517600" cy="1120808"/>
              </a:xfrm>
            </p:grpSpPr>
            <p:cxnSp>
              <p:nvCxnSpPr>
                <p:cNvPr id="6" name="Straight Connector 5"/>
                <p:cNvCxnSpPr/>
                <p:nvPr userDrawn="1"/>
              </p:nvCxnSpPr>
              <p:spPr>
                <a:xfrm>
                  <a:off x="914400" y="17602200"/>
                  <a:ext cx="26517600" cy="0"/>
                </a:xfrm>
                <a:prstGeom prst="line">
                  <a:avLst/>
                </a:prstGeom>
                <a:ln w="50800">
                  <a:gradFill flip="none" rotWithShape="1">
                    <a:gsLst>
                      <a:gs pos="0">
                        <a:srgbClr val="B2B3B5"/>
                      </a:gs>
                      <a:gs pos="100000">
                        <a:srgbClr val="707276"/>
                      </a:gs>
                    </a:gsLst>
                    <a:lin ang="0" scaled="1"/>
                    <a:tileRect/>
                  </a:gradFill>
                </a:ln>
                <a:effectLst/>
              </p:spPr>
              <p:style>
                <a:lnRef idx="2">
                  <a:schemeClr val="accent1"/>
                </a:lnRef>
                <a:fillRef idx="0">
                  <a:schemeClr val="accent1"/>
                </a:fillRef>
                <a:effectRef idx="1">
                  <a:schemeClr val="accent1"/>
                </a:effectRef>
                <a:fontRef idx="minor">
                  <a:schemeClr val="tx1"/>
                </a:fontRef>
              </p:style>
            </p:cxnSp>
            <p:grpSp>
              <p:nvGrpSpPr>
                <p:cNvPr id="14" name="Group 13">
                  <a:extLst>
                    <a:ext uri="{FF2B5EF4-FFF2-40B4-BE49-F238E27FC236}">
                      <a16:creationId xmlns:a16="http://schemas.microsoft.com/office/drawing/2014/main" id="{0FA9CA05-ECE9-1D46-8EC8-4A28A22D47F1}"/>
                    </a:ext>
                  </a:extLst>
                </p:cNvPr>
                <p:cNvGrpSpPr/>
                <p:nvPr userDrawn="1"/>
              </p:nvGrpSpPr>
              <p:grpSpPr>
                <a:xfrm>
                  <a:off x="914400" y="18129250"/>
                  <a:ext cx="24910001" cy="593758"/>
                  <a:chOff x="914400" y="18129250"/>
                  <a:chExt cx="24910001" cy="593758"/>
                </a:xfrm>
              </p:grpSpPr>
              <p:pic>
                <p:nvPicPr>
                  <p:cNvPr id="15" name="Picture 14"/>
                  <p:cNvPicPr>
                    <a:picLocks noChangeAspect="1"/>
                  </p:cNvPicPr>
                  <p:nvPr userDrawn="1"/>
                </p:nvPicPr>
                <p:blipFill>
                  <a:blip r:embed="rId5"/>
                  <a:stretch>
                    <a:fillRect/>
                  </a:stretch>
                </p:blipFill>
                <p:spPr>
                  <a:xfrm>
                    <a:off x="914400" y="18129250"/>
                    <a:ext cx="1727200" cy="482600"/>
                  </a:xfrm>
                  <a:prstGeom prst="rect">
                    <a:avLst/>
                  </a:prstGeom>
                </p:spPr>
              </p:pic>
              <p:pic>
                <p:nvPicPr>
                  <p:cNvPr id="7" name="Picture 6"/>
                  <p:cNvPicPr>
                    <a:picLocks noChangeAspect="1"/>
                  </p:cNvPicPr>
                  <p:nvPr userDrawn="1"/>
                </p:nvPicPr>
                <p:blipFill>
                  <a:blip r:embed="rId6"/>
                  <a:stretch>
                    <a:fillRect/>
                  </a:stretch>
                </p:blipFill>
                <p:spPr>
                  <a:xfrm>
                    <a:off x="22402800" y="18237361"/>
                    <a:ext cx="3421601" cy="485647"/>
                  </a:xfrm>
                  <a:prstGeom prst="rect">
                    <a:avLst/>
                  </a:prstGeom>
                </p:spPr>
              </p:pic>
            </p:grpSp>
          </p:grpSp>
          <p:pic>
            <p:nvPicPr>
              <p:cNvPr id="10" name="Picture 9">
                <a:extLst>
                  <a:ext uri="{FF2B5EF4-FFF2-40B4-BE49-F238E27FC236}">
                    <a16:creationId xmlns:a16="http://schemas.microsoft.com/office/drawing/2014/main" id="{32942782-C76D-3847-A417-9DE467C2A40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4158448" y="374904"/>
                <a:ext cx="2505456" cy="2444495"/>
              </a:xfrm>
              <a:prstGeom prst="rect">
                <a:avLst/>
              </a:prstGeom>
            </p:spPr>
          </p:pic>
        </p:grpSp>
      </p:grpSp>
    </p:spTree>
    <p:extLst>
      <p:ext uri="{BB962C8B-B14F-4D97-AF65-F5344CB8AC3E}">
        <p14:creationId xmlns:p14="http://schemas.microsoft.com/office/powerpoint/2010/main" val="3968463654"/>
      </p:ext>
    </p:extLst>
  </p:cSld>
  <p:clrMap bg1="lt1" tx1="dk1" bg2="lt2" tx2="dk2" accent1="accent1" accent2="accent2" accent3="accent3" accent4="accent4" accent5="accent5" accent6="accent6" hlink="hlink" folHlink="folHlink"/>
  <p:sldLayoutIdLst>
    <p:sldLayoutId id="2147483649" r:id="rId1"/>
  </p:sldLayoutIdLst>
  <p:txStyles>
    <p:titleStyle>
      <a:lvl1pPr algn="ctr" defTabSz="1567510" rtl="0" eaLnBrk="1" latinLnBrk="0" hangingPunct="1">
        <a:spcBef>
          <a:spcPct val="0"/>
        </a:spcBef>
        <a:buNone/>
        <a:defRPr sz="7600" kern="1200">
          <a:solidFill>
            <a:schemeClr val="tx1"/>
          </a:solidFill>
          <a:latin typeface="+mj-lt"/>
          <a:ea typeface="+mj-ea"/>
          <a:cs typeface="+mj-cs"/>
        </a:defRPr>
      </a:lvl1pPr>
    </p:titleStyle>
    <p:bodyStyle>
      <a:lvl1pPr marL="587817" indent="-587817" algn="l" defTabSz="1567510" rtl="0" eaLnBrk="1" latinLnBrk="0" hangingPunct="1">
        <a:spcBef>
          <a:spcPct val="20000"/>
        </a:spcBef>
        <a:buFont typeface="Arial" pitchFamily="34" charset="0"/>
        <a:buChar char="•"/>
        <a:defRPr sz="5500" kern="1200">
          <a:solidFill>
            <a:schemeClr val="tx1"/>
          </a:solidFill>
          <a:latin typeface="+mn-lt"/>
          <a:ea typeface="+mn-ea"/>
          <a:cs typeface="+mn-cs"/>
        </a:defRPr>
      </a:lvl1pPr>
      <a:lvl2pPr marL="1273602" indent="-489847" algn="l" defTabSz="1567510" rtl="0" eaLnBrk="1" latinLnBrk="0" hangingPunct="1">
        <a:spcBef>
          <a:spcPct val="20000"/>
        </a:spcBef>
        <a:buFont typeface="Arial" pitchFamily="34" charset="0"/>
        <a:buChar char="–"/>
        <a:defRPr sz="4800" kern="1200">
          <a:solidFill>
            <a:schemeClr val="tx1"/>
          </a:solidFill>
          <a:latin typeface="+mn-lt"/>
          <a:ea typeface="+mn-ea"/>
          <a:cs typeface="+mn-cs"/>
        </a:defRPr>
      </a:lvl2pPr>
      <a:lvl3pPr marL="1959388" indent="-391878" algn="l" defTabSz="1567510" rtl="0" eaLnBrk="1" latinLnBrk="0" hangingPunct="1">
        <a:spcBef>
          <a:spcPct val="20000"/>
        </a:spcBef>
        <a:buFont typeface="Arial" pitchFamily="34" charset="0"/>
        <a:buChar char="•"/>
        <a:defRPr sz="4100" kern="1200">
          <a:solidFill>
            <a:schemeClr val="tx1"/>
          </a:solidFill>
          <a:latin typeface="+mn-lt"/>
          <a:ea typeface="+mn-ea"/>
          <a:cs typeface="+mn-cs"/>
        </a:defRPr>
      </a:lvl3pPr>
      <a:lvl4pPr marL="2743143"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4pPr>
      <a:lvl5pPr marL="3526898"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5pPr>
      <a:lvl6pPr marL="4310653"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6pPr>
      <a:lvl7pPr marL="5094408"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7pPr>
      <a:lvl8pPr marL="5878164"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8pPr>
      <a:lvl9pPr marL="6661919"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9pPr>
    </p:bodyStyle>
    <p:otherStyle>
      <a:defPPr>
        <a:defRPr lang="en-US"/>
      </a:defPPr>
      <a:lvl1pPr marL="0" algn="l" defTabSz="1567510" rtl="0" eaLnBrk="1" latinLnBrk="0" hangingPunct="1">
        <a:defRPr sz="3100" kern="1200">
          <a:solidFill>
            <a:schemeClr val="tx1"/>
          </a:solidFill>
          <a:latin typeface="+mn-lt"/>
          <a:ea typeface="+mn-ea"/>
          <a:cs typeface="+mn-cs"/>
        </a:defRPr>
      </a:lvl1pPr>
      <a:lvl2pPr marL="783755" algn="l" defTabSz="1567510" rtl="0" eaLnBrk="1" latinLnBrk="0" hangingPunct="1">
        <a:defRPr sz="3100" kern="1200">
          <a:solidFill>
            <a:schemeClr val="tx1"/>
          </a:solidFill>
          <a:latin typeface="+mn-lt"/>
          <a:ea typeface="+mn-ea"/>
          <a:cs typeface="+mn-cs"/>
        </a:defRPr>
      </a:lvl2pPr>
      <a:lvl3pPr marL="1567510" algn="l" defTabSz="1567510" rtl="0" eaLnBrk="1" latinLnBrk="0" hangingPunct="1">
        <a:defRPr sz="3100" kern="1200">
          <a:solidFill>
            <a:schemeClr val="tx1"/>
          </a:solidFill>
          <a:latin typeface="+mn-lt"/>
          <a:ea typeface="+mn-ea"/>
          <a:cs typeface="+mn-cs"/>
        </a:defRPr>
      </a:lvl3pPr>
      <a:lvl4pPr marL="2351266" algn="l" defTabSz="1567510" rtl="0" eaLnBrk="1" latinLnBrk="0" hangingPunct="1">
        <a:defRPr sz="3100" kern="1200">
          <a:solidFill>
            <a:schemeClr val="tx1"/>
          </a:solidFill>
          <a:latin typeface="+mn-lt"/>
          <a:ea typeface="+mn-ea"/>
          <a:cs typeface="+mn-cs"/>
        </a:defRPr>
      </a:lvl4pPr>
      <a:lvl5pPr marL="3135021" algn="l" defTabSz="1567510" rtl="0" eaLnBrk="1" latinLnBrk="0" hangingPunct="1">
        <a:defRPr sz="3100" kern="1200">
          <a:solidFill>
            <a:schemeClr val="tx1"/>
          </a:solidFill>
          <a:latin typeface="+mn-lt"/>
          <a:ea typeface="+mn-ea"/>
          <a:cs typeface="+mn-cs"/>
        </a:defRPr>
      </a:lvl5pPr>
      <a:lvl6pPr marL="3918776" algn="l" defTabSz="1567510" rtl="0" eaLnBrk="1" latinLnBrk="0" hangingPunct="1">
        <a:defRPr sz="3100" kern="1200">
          <a:solidFill>
            <a:schemeClr val="tx1"/>
          </a:solidFill>
          <a:latin typeface="+mn-lt"/>
          <a:ea typeface="+mn-ea"/>
          <a:cs typeface="+mn-cs"/>
        </a:defRPr>
      </a:lvl6pPr>
      <a:lvl7pPr marL="4702531" algn="l" defTabSz="1567510" rtl="0" eaLnBrk="1" latinLnBrk="0" hangingPunct="1">
        <a:defRPr sz="3100" kern="1200">
          <a:solidFill>
            <a:schemeClr val="tx1"/>
          </a:solidFill>
          <a:latin typeface="+mn-lt"/>
          <a:ea typeface="+mn-ea"/>
          <a:cs typeface="+mn-cs"/>
        </a:defRPr>
      </a:lvl7pPr>
      <a:lvl8pPr marL="5486286" algn="l" defTabSz="1567510" rtl="0" eaLnBrk="1" latinLnBrk="0" hangingPunct="1">
        <a:defRPr sz="3100" kern="1200">
          <a:solidFill>
            <a:schemeClr val="tx1"/>
          </a:solidFill>
          <a:latin typeface="+mn-lt"/>
          <a:ea typeface="+mn-ea"/>
          <a:cs typeface="+mn-cs"/>
        </a:defRPr>
      </a:lvl8pPr>
      <a:lvl9pPr marL="6270041" algn="l" defTabSz="1567510" rtl="0" eaLnBrk="1" latinLnBrk="0" hangingPunct="1">
        <a:defRPr sz="3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emf"/><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hyperlink" Target="https://doi.org/10.1038/nbt.3418" TargetMode="External"/><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hyperlink" Target="https://shigen.nig.ac.jp/ecoli/strain/" TargetMode="External"/><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hyperlink" Target="https://doi.org/10.1021/acssynbio.7b00296"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rot="16200000">
            <a:off x="2119836" y="1154674"/>
            <a:ext cx="5978848" cy="10218516"/>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rot="16200000">
            <a:off x="-2057400" y="16687800"/>
            <a:ext cx="4572000" cy="228600"/>
          </a:xfrm>
          <a:prstGeom prst="rect">
            <a:avLst/>
          </a:prstGeom>
          <a:noFill/>
        </p:spPr>
        <p:txBody>
          <a:bodyPr wrap="square" lIns="0" tIns="0" rIns="0" bIns="0" rtlCol="0">
            <a:noAutofit/>
          </a:bodyPr>
          <a:lstStyle/>
          <a:p>
            <a:r>
              <a:rPr lang="en-US" sz="600" baseline="0" dirty="0">
                <a:solidFill>
                  <a:schemeClr val="bg1">
                    <a:lumMod val="75000"/>
                  </a:schemeClr>
                </a:solidFill>
                <a:latin typeface="Arial"/>
                <a:cs typeface="Arial"/>
              </a:rPr>
              <a:t>File Name</a:t>
            </a:r>
            <a:r>
              <a:rPr lang="en-US" sz="600" dirty="0">
                <a:solidFill>
                  <a:schemeClr val="bg1">
                    <a:lumMod val="75000"/>
                  </a:schemeClr>
                </a:solidFill>
                <a:latin typeface="Arial"/>
                <a:cs typeface="Arial"/>
              </a:rPr>
              <a:t>  //</a:t>
            </a:r>
            <a:r>
              <a:rPr lang="en-US" sz="600" baseline="0" dirty="0">
                <a:solidFill>
                  <a:schemeClr val="bg1">
                    <a:lumMod val="75000"/>
                  </a:schemeClr>
                </a:solidFill>
                <a:latin typeface="Arial"/>
                <a:cs typeface="Arial"/>
              </a:rPr>
              <a:t>  File Date </a:t>
            </a:r>
            <a:r>
              <a:rPr lang="en-US" sz="600" dirty="0">
                <a:solidFill>
                  <a:schemeClr val="bg1">
                    <a:lumMod val="75000"/>
                  </a:schemeClr>
                </a:solidFill>
                <a:latin typeface="Arial"/>
                <a:cs typeface="Arial"/>
              </a:rPr>
              <a:t> //  PNNL-SA-#####</a:t>
            </a:r>
          </a:p>
        </p:txBody>
      </p:sp>
      <p:pic>
        <p:nvPicPr>
          <p:cNvPr id="4" name="Picture 3">
            <a:extLst>
              <a:ext uri="{FF2B5EF4-FFF2-40B4-BE49-F238E27FC236}">
                <a16:creationId xmlns:a16="http://schemas.microsoft.com/office/drawing/2014/main" id="{61243907-1DAE-453F-A774-09114B4451C1}"/>
              </a:ext>
            </a:extLst>
          </p:cNvPr>
          <p:cNvPicPr>
            <a:picLocks noChangeAspect="1"/>
          </p:cNvPicPr>
          <p:nvPr/>
        </p:nvPicPr>
        <p:blipFill>
          <a:blip r:embed="rId3"/>
          <a:stretch>
            <a:fillRect/>
          </a:stretch>
        </p:blipFill>
        <p:spPr>
          <a:xfrm>
            <a:off x="20497800" y="17830800"/>
            <a:ext cx="1603440" cy="1073292"/>
          </a:xfrm>
          <a:prstGeom prst="rect">
            <a:avLst/>
          </a:prstGeom>
        </p:spPr>
      </p:pic>
      <p:sp>
        <p:nvSpPr>
          <p:cNvPr id="7" name="TextBox 6"/>
          <p:cNvSpPr txBox="1"/>
          <p:nvPr/>
        </p:nvSpPr>
        <p:spPr>
          <a:xfrm>
            <a:off x="1496665" y="76200"/>
            <a:ext cx="21210935" cy="2877711"/>
          </a:xfrm>
          <a:prstGeom prst="rect">
            <a:avLst/>
          </a:prstGeom>
          <a:noFill/>
        </p:spPr>
        <p:txBody>
          <a:bodyPr wrap="none" lIns="0" rIns="0" bIns="0" rtlCol="0">
            <a:spAutoFit/>
          </a:bodyPr>
          <a:lstStyle/>
          <a:p>
            <a:r>
              <a:rPr lang="en-US" sz="8000" b="1" dirty="0">
                <a:solidFill>
                  <a:schemeClr val="bg1"/>
                </a:solidFill>
                <a:latin typeface="Arial"/>
                <a:cs typeface="Arial"/>
              </a:rPr>
              <a:t>Optimal Protein Reclamation with </a:t>
            </a:r>
            <a:r>
              <a:rPr lang="en-US" sz="8000" b="1" dirty="0" err="1">
                <a:solidFill>
                  <a:schemeClr val="bg1"/>
                </a:solidFill>
                <a:latin typeface="Arial"/>
                <a:cs typeface="Arial"/>
              </a:rPr>
              <a:t>MaxMass</a:t>
            </a:r>
            <a:endParaRPr lang="en-US" sz="8000" b="1" dirty="0">
              <a:solidFill>
                <a:schemeClr val="bg1"/>
              </a:solidFill>
              <a:latin typeface="Arial"/>
              <a:cs typeface="Arial"/>
            </a:endParaRPr>
          </a:p>
          <a:p>
            <a:pPr algn="ctr"/>
            <a:r>
              <a:rPr lang="en-US" sz="3600" b="1" dirty="0">
                <a:solidFill>
                  <a:schemeClr val="bg1"/>
                </a:solidFill>
                <a:latin typeface="Arial"/>
                <a:cs typeface="Arial"/>
              </a:rPr>
              <a:t>Making Room for Bioproduction via Intelligent Reduction of the Host Proteome </a:t>
            </a:r>
          </a:p>
          <a:p>
            <a:pPr algn="ctr"/>
            <a:endParaRPr lang="en-US" sz="3600" b="1" baseline="0" dirty="0">
              <a:solidFill>
                <a:schemeClr val="bg1"/>
              </a:solidFill>
              <a:latin typeface="Arial"/>
              <a:cs typeface="Arial"/>
            </a:endParaRPr>
          </a:p>
          <a:p>
            <a:r>
              <a:rPr lang="en-US" sz="3200" baseline="0" dirty="0">
                <a:solidFill>
                  <a:schemeClr val="bg1"/>
                </a:solidFill>
                <a:latin typeface="Arial"/>
                <a:cs typeface="Arial"/>
              </a:rPr>
              <a:t>Jeremy Zucker, Neeraj Kumar, Joseph Cottam, Jeremy Teuton, Robert Egbert</a:t>
            </a:r>
            <a:endParaRPr lang="en-US" sz="3200" dirty="0">
              <a:solidFill>
                <a:schemeClr val="bg1"/>
              </a:solidFill>
              <a:latin typeface="Arial"/>
              <a:cs typeface="Arial"/>
            </a:endParaRPr>
          </a:p>
        </p:txBody>
      </p:sp>
      <p:sp>
        <p:nvSpPr>
          <p:cNvPr id="8" name="TextBox 7"/>
          <p:cNvSpPr txBox="1"/>
          <p:nvPr/>
        </p:nvSpPr>
        <p:spPr>
          <a:xfrm>
            <a:off x="159750" y="3504093"/>
            <a:ext cx="6992830" cy="646331"/>
          </a:xfrm>
          <a:prstGeom prst="rect">
            <a:avLst/>
          </a:prstGeom>
          <a:noFill/>
        </p:spPr>
        <p:txBody>
          <a:bodyPr wrap="square" rtlCol="0">
            <a:spAutoFit/>
          </a:bodyPr>
          <a:lstStyle/>
          <a:p>
            <a:r>
              <a:rPr lang="en-US" sz="3600" b="1" dirty="0">
                <a:solidFill>
                  <a:schemeClr val="accent6">
                    <a:lumMod val="75000"/>
                  </a:schemeClr>
                </a:solidFill>
              </a:rPr>
              <a:t>Introduction/Motivation:</a:t>
            </a:r>
          </a:p>
        </p:txBody>
      </p:sp>
      <p:sp>
        <p:nvSpPr>
          <p:cNvPr id="9" name="TextBox 8"/>
          <p:cNvSpPr txBox="1"/>
          <p:nvPr/>
        </p:nvSpPr>
        <p:spPr>
          <a:xfrm>
            <a:off x="86427" y="9599421"/>
            <a:ext cx="5693719" cy="646331"/>
          </a:xfrm>
          <a:prstGeom prst="rect">
            <a:avLst/>
          </a:prstGeom>
          <a:noFill/>
        </p:spPr>
        <p:txBody>
          <a:bodyPr wrap="square" rtlCol="0">
            <a:spAutoFit/>
          </a:bodyPr>
          <a:lstStyle/>
          <a:p>
            <a:r>
              <a:rPr lang="en-US" sz="3600" b="1" dirty="0">
                <a:solidFill>
                  <a:schemeClr val="accent6">
                    <a:lumMod val="75000"/>
                  </a:schemeClr>
                </a:solidFill>
              </a:rPr>
              <a:t>Methods:</a:t>
            </a:r>
          </a:p>
        </p:txBody>
      </p:sp>
      <p:sp>
        <p:nvSpPr>
          <p:cNvPr id="10" name="TextBox 9"/>
          <p:cNvSpPr txBox="1"/>
          <p:nvPr/>
        </p:nvSpPr>
        <p:spPr>
          <a:xfrm>
            <a:off x="10457217" y="3352788"/>
            <a:ext cx="5448300" cy="646331"/>
          </a:xfrm>
          <a:prstGeom prst="rect">
            <a:avLst/>
          </a:prstGeom>
          <a:noFill/>
        </p:spPr>
        <p:txBody>
          <a:bodyPr wrap="square" rtlCol="0">
            <a:spAutoFit/>
          </a:bodyPr>
          <a:lstStyle/>
          <a:p>
            <a:r>
              <a:rPr lang="en-US" sz="3600" b="1" dirty="0">
                <a:solidFill>
                  <a:schemeClr val="accent6">
                    <a:lumMod val="75000"/>
                  </a:schemeClr>
                </a:solidFill>
              </a:rPr>
              <a:t>Results:  </a:t>
            </a:r>
          </a:p>
        </p:txBody>
      </p:sp>
      <p:sp>
        <p:nvSpPr>
          <p:cNvPr id="11" name="TextBox 10"/>
          <p:cNvSpPr txBox="1"/>
          <p:nvPr/>
        </p:nvSpPr>
        <p:spPr>
          <a:xfrm>
            <a:off x="10353080" y="12489465"/>
            <a:ext cx="3325062" cy="646331"/>
          </a:xfrm>
          <a:prstGeom prst="rect">
            <a:avLst/>
          </a:prstGeom>
          <a:noFill/>
        </p:spPr>
        <p:txBody>
          <a:bodyPr wrap="square" rtlCol="0">
            <a:spAutoFit/>
          </a:bodyPr>
          <a:lstStyle/>
          <a:p>
            <a:r>
              <a:rPr lang="en-US" sz="3600" b="1" dirty="0">
                <a:solidFill>
                  <a:schemeClr val="accent6">
                    <a:lumMod val="75000"/>
                  </a:schemeClr>
                </a:solidFill>
              </a:rPr>
              <a:t>Discussion:  </a:t>
            </a:r>
          </a:p>
        </p:txBody>
      </p:sp>
      <p:sp>
        <p:nvSpPr>
          <p:cNvPr id="32" name="TextBox 31"/>
          <p:cNvSpPr txBox="1"/>
          <p:nvPr/>
        </p:nvSpPr>
        <p:spPr>
          <a:xfrm>
            <a:off x="139467" y="4150424"/>
            <a:ext cx="9939692" cy="4924425"/>
          </a:xfrm>
          <a:prstGeom prst="rect">
            <a:avLst/>
          </a:prstGeom>
          <a:noFill/>
        </p:spPr>
        <p:txBody>
          <a:bodyPr wrap="square" rtlCol="0">
            <a:spAutoFit/>
          </a:bodyPr>
          <a:lstStyle/>
          <a:p>
            <a:r>
              <a:rPr lang="en-US" sz="2600" dirty="0"/>
              <a:t>Macromolecular crowding is a biophysical constraint on the ability of microbial cell factories to produce proteins of interest at sufficient titer, rate and yield to become economically viable. To address this issue directly, the Cellular Capacity Optimization project aims to iteratively knock out nonessential regions of the genome that code for highly expressed proteins in order to reclaim that protein capacity for engineered proteins. In order to rationally guide this process, we have developed </a:t>
            </a:r>
            <a:r>
              <a:rPr lang="en-US" sz="2600" dirty="0" err="1">
                <a:latin typeface="Courier New" panose="02070309020205020404" pitchFamily="49" charset="0"/>
                <a:cs typeface="Courier New" panose="02070309020205020404" pitchFamily="49" charset="0"/>
              </a:rPr>
              <a:t>MaxMass</a:t>
            </a:r>
            <a:r>
              <a:rPr lang="en-US" sz="2600" dirty="0"/>
              <a:t>, an algorithm for iterative reduction of the host proteome without replacement. </a:t>
            </a:r>
            <a:r>
              <a:rPr lang="en-US" sz="2600" dirty="0" err="1">
                <a:latin typeface="Courier New" panose="02070309020205020404" pitchFamily="49" charset="0"/>
                <a:cs typeface="Courier New" panose="02070309020205020404" pitchFamily="49" charset="0"/>
              </a:rPr>
              <a:t>MaxMass</a:t>
            </a:r>
            <a:r>
              <a:rPr lang="en-US" sz="2600" dirty="0"/>
              <a:t> automatically calculates which genes are essential for the current environment and iteration, and uses these essential genes as constraints on the size of the knockout region [1], while optimizing for maximum protein mass reclamation</a:t>
            </a:r>
            <a:r>
              <a:rPr lang="en-US" sz="2800" dirty="0"/>
              <a:t>.</a:t>
            </a:r>
          </a:p>
        </p:txBody>
      </p:sp>
      <p:pic>
        <p:nvPicPr>
          <p:cNvPr id="39" name="Picture 38" descr="A screenshot of a social media post&#10;&#10;Description automatically generated">
            <a:extLst>
              <a:ext uri="{FF2B5EF4-FFF2-40B4-BE49-F238E27FC236}">
                <a16:creationId xmlns:a16="http://schemas.microsoft.com/office/drawing/2014/main" id="{7A317A0B-6F67-9147-A726-BF79432715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945" y="12801600"/>
            <a:ext cx="3981547" cy="4524989"/>
          </a:xfrm>
          <a:prstGeom prst="rect">
            <a:avLst/>
          </a:prstGeom>
        </p:spPr>
      </p:pic>
      <p:pic>
        <p:nvPicPr>
          <p:cNvPr id="42" name="Picture 41" descr="A screenshot of a social media post&#10;&#10;Description automatically generated">
            <a:extLst>
              <a:ext uri="{FF2B5EF4-FFF2-40B4-BE49-F238E27FC236}">
                <a16:creationId xmlns:a16="http://schemas.microsoft.com/office/drawing/2014/main" id="{0832D0C7-DFC5-614B-AD54-90886D823B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23148" y="12801600"/>
            <a:ext cx="6295367" cy="4235065"/>
          </a:xfrm>
          <a:prstGeom prst="rect">
            <a:avLst/>
          </a:prstGeom>
        </p:spPr>
      </p:pic>
      <p:pic>
        <p:nvPicPr>
          <p:cNvPr id="43" name="Picture 42">
            <a:extLst>
              <a:ext uri="{FF2B5EF4-FFF2-40B4-BE49-F238E27FC236}">
                <a16:creationId xmlns:a16="http://schemas.microsoft.com/office/drawing/2014/main" id="{33C83706-9E57-E14C-B056-4A6BED376193}"/>
              </a:ext>
            </a:extLst>
          </p:cNvPr>
          <p:cNvPicPr>
            <a:picLocks noChangeAspect="1"/>
          </p:cNvPicPr>
          <p:nvPr/>
        </p:nvPicPr>
        <p:blipFill>
          <a:blip r:embed="rId6"/>
          <a:stretch>
            <a:fillRect/>
          </a:stretch>
        </p:blipFill>
        <p:spPr>
          <a:xfrm>
            <a:off x="338047" y="10487904"/>
            <a:ext cx="8523479" cy="1968274"/>
          </a:xfrm>
          <a:prstGeom prst="rect">
            <a:avLst/>
          </a:prstGeom>
        </p:spPr>
      </p:pic>
      <p:sp>
        <p:nvSpPr>
          <p:cNvPr id="44" name="TextBox 43">
            <a:extLst>
              <a:ext uri="{FF2B5EF4-FFF2-40B4-BE49-F238E27FC236}">
                <a16:creationId xmlns:a16="http://schemas.microsoft.com/office/drawing/2014/main" id="{D3D2D18A-9A1C-3E4F-9E01-F6E75CC65935}"/>
              </a:ext>
            </a:extLst>
          </p:cNvPr>
          <p:cNvSpPr txBox="1"/>
          <p:nvPr/>
        </p:nvSpPr>
        <p:spPr>
          <a:xfrm>
            <a:off x="19202400" y="8418016"/>
            <a:ext cx="7405295" cy="4555093"/>
          </a:xfrm>
          <a:prstGeom prst="rect">
            <a:avLst/>
          </a:prstGeom>
          <a:noFill/>
        </p:spPr>
        <p:txBody>
          <a:bodyPr wrap="square" rtlCol="0">
            <a:spAutoFit/>
          </a:bodyPr>
          <a:lstStyle/>
          <a:p>
            <a:r>
              <a:rPr lang="en-US" sz="2800" b="1" dirty="0" err="1"/>
              <a:t>MaxMass</a:t>
            </a:r>
            <a:r>
              <a:rPr lang="en-US" sz="2800" b="1" dirty="0"/>
              <a:t> predicts 27% protein reclamation with 10 knockouts</a:t>
            </a:r>
          </a:p>
          <a:p>
            <a:r>
              <a:rPr lang="en-US" sz="2600" dirty="0"/>
              <a:t>We then applied </a:t>
            </a:r>
            <a:r>
              <a:rPr lang="en-US" sz="2600" dirty="0" err="1"/>
              <a:t>MaxMass</a:t>
            </a:r>
            <a:r>
              <a:rPr lang="en-US" sz="2600" dirty="0"/>
              <a:t> using the protein expression from wild-type E. coli strain W3110 under minimal media [3] in order to predict which gene knockouts would result in the largest amount of protein reclamation. The results of </a:t>
            </a:r>
            <a:r>
              <a:rPr lang="en-US" sz="2600" dirty="0" err="1"/>
              <a:t>MaxMass</a:t>
            </a:r>
            <a:r>
              <a:rPr lang="en-US" sz="2600" dirty="0"/>
              <a:t> are displayed in the figures above. We predict that 27% of the total protein mass (48 </a:t>
            </a:r>
            <a:r>
              <a:rPr lang="en-US" sz="2600" dirty="0" err="1"/>
              <a:t>fg</a:t>
            </a:r>
            <a:r>
              <a:rPr lang="en-US" sz="2600" dirty="0"/>
              <a:t> protein/cell out of 180 </a:t>
            </a:r>
            <a:r>
              <a:rPr lang="en-US" sz="2600" dirty="0" err="1"/>
              <a:t>fg</a:t>
            </a:r>
            <a:r>
              <a:rPr lang="en-US" sz="2600" dirty="0"/>
              <a:t> total protein/cell) can be reclaimed after 10 knockouts.</a:t>
            </a:r>
          </a:p>
        </p:txBody>
      </p:sp>
      <p:pic>
        <p:nvPicPr>
          <p:cNvPr id="45" name="Picture 44" descr="A picture containing kite&#13;&#10;&#13;&#10;Description automatically generated">
            <a:extLst>
              <a:ext uri="{FF2B5EF4-FFF2-40B4-BE49-F238E27FC236}">
                <a16:creationId xmlns:a16="http://schemas.microsoft.com/office/drawing/2014/main" id="{EE315460-89C4-E24E-BB4E-A804FF1F8C3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622000" y="4007916"/>
            <a:ext cx="2942492" cy="2942492"/>
          </a:xfrm>
          <a:prstGeom prst="rect">
            <a:avLst/>
          </a:prstGeom>
        </p:spPr>
      </p:pic>
      <p:sp>
        <p:nvSpPr>
          <p:cNvPr id="53" name="TextBox 52">
            <a:extLst>
              <a:ext uri="{FF2B5EF4-FFF2-40B4-BE49-F238E27FC236}">
                <a16:creationId xmlns:a16="http://schemas.microsoft.com/office/drawing/2014/main" id="{3007A94A-DAF0-AA44-A8D8-DF0981785D6E}"/>
              </a:ext>
            </a:extLst>
          </p:cNvPr>
          <p:cNvSpPr txBox="1"/>
          <p:nvPr/>
        </p:nvSpPr>
        <p:spPr>
          <a:xfrm>
            <a:off x="10393881" y="8497865"/>
            <a:ext cx="8529767" cy="3754874"/>
          </a:xfrm>
          <a:prstGeom prst="rect">
            <a:avLst/>
          </a:prstGeom>
          <a:noFill/>
        </p:spPr>
        <p:txBody>
          <a:bodyPr wrap="square" rtlCol="0">
            <a:spAutoFit/>
          </a:bodyPr>
          <a:lstStyle/>
          <a:p>
            <a:r>
              <a:rPr lang="en-US" sz="2800" b="1" dirty="0"/>
              <a:t>Protein expression of </a:t>
            </a:r>
            <a:r>
              <a:rPr lang="en-US" sz="2800" b="1"/>
              <a:t>previous strains </a:t>
            </a:r>
            <a:r>
              <a:rPr lang="en-US" sz="2800" b="1" dirty="0"/>
              <a:t>tends to overestimate subsequent KO protein expression</a:t>
            </a:r>
          </a:p>
          <a:p>
            <a:r>
              <a:rPr lang="en-US" sz="2600" dirty="0"/>
              <a:t>To evaluate the ability of the algorithm to predict protein reclamation, we used proteomics data obtained from the KHK collection of knockouts [2]. As a baseline first step, we wished to assess how well the protein distribution of the previous step was able to predict the protein distribution of subsequent steps by assuming that the only expression change between steps were the genes that were knocked out.</a:t>
            </a:r>
          </a:p>
        </p:txBody>
      </p:sp>
      <p:grpSp>
        <p:nvGrpSpPr>
          <p:cNvPr id="16" name="Group 15">
            <a:extLst>
              <a:ext uri="{FF2B5EF4-FFF2-40B4-BE49-F238E27FC236}">
                <a16:creationId xmlns:a16="http://schemas.microsoft.com/office/drawing/2014/main" id="{82A8BF2F-C5FA-CE42-8A13-00971D1972CC}"/>
              </a:ext>
            </a:extLst>
          </p:cNvPr>
          <p:cNvGrpSpPr/>
          <p:nvPr/>
        </p:nvGrpSpPr>
        <p:grpSpPr>
          <a:xfrm>
            <a:off x="14591524" y="3998123"/>
            <a:ext cx="4191000" cy="4169520"/>
            <a:chOff x="10313226" y="10207907"/>
            <a:chExt cx="5608215" cy="5579472"/>
          </a:xfrm>
        </p:grpSpPr>
        <p:pic>
          <p:nvPicPr>
            <p:cNvPr id="48" name="Picture 47">
              <a:extLst>
                <a:ext uri="{FF2B5EF4-FFF2-40B4-BE49-F238E27FC236}">
                  <a16:creationId xmlns:a16="http://schemas.microsoft.com/office/drawing/2014/main" id="{4D39CF5D-9C63-554B-8F1C-993451836EE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313226" y="10207907"/>
              <a:ext cx="2842724" cy="2842724"/>
            </a:xfrm>
            <a:prstGeom prst="rect">
              <a:avLst/>
            </a:prstGeom>
          </p:spPr>
        </p:pic>
        <p:pic>
          <p:nvPicPr>
            <p:cNvPr id="49" name="Picture 48">
              <a:extLst>
                <a:ext uri="{FF2B5EF4-FFF2-40B4-BE49-F238E27FC236}">
                  <a16:creationId xmlns:a16="http://schemas.microsoft.com/office/drawing/2014/main" id="{361B1FF0-935A-224A-A7D1-6B76E48B992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3041900" y="10210800"/>
              <a:ext cx="2879541" cy="2879541"/>
            </a:xfrm>
            <a:prstGeom prst="rect">
              <a:avLst/>
            </a:prstGeom>
          </p:spPr>
        </p:pic>
        <p:pic>
          <p:nvPicPr>
            <p:cNvPr id="51" name="Picture 50">
              <a:extLst>
                <a:ext uri="{FF2B5EF4-FFF2-40B4-BE49-F238E27FC236}">
                  <a16:creationId xmlns:a16="http://schemas.microsoft.com/office/drawing/2014/main" id="{23FA8A26-48F8-1A49-843A-3703A4401382}"/>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0313226" y="13050631"/>
              <a:ext cx="2736748" cy="2736748"/>
            </a:xfrm>
            <a:prstGeom prst="rect">
              <a:avLst/>
            </a:prstGeom>
          </p:spPr>
        </p:pic>
        <p:pic>
          <p:nvPicPr>
            <p:cNvPr id="52" name="Picture 51">
              <a:extLst>
                <a:ext uri="{FF2B5EF4-FFF2-40B4-BE49-F238E27FC236}">
                  <a16:creationId xmlns:a16="http://schemas.microsoft.com/office/drawing/2014/main" id="{3A1A05E4-BB34-274D-A91D-C0AF175C80D3}"/>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3030200" y="13026529"/>
              <a:ext cx="2869374" cy="2746871"/>
            </a:xfrm>
            <a:prstGeom prst="rect">
              <a:avLst/>
            </a:prstGeom>
          </p:spPr>
        </p:pic>
        <p:sp>
          <p:nvSpPr>
            <p:cNvPr id="5" name="Rectangle 4">
              <a:extLst>
                <a:ext uri="{FF2B5EF4-FFF2-40B4-BE49-F238E27FC236}">
                  <a16:creationId xmlns:a16="http://schemas.microsoft.com/office/drawing/2014/main" id="{B834DDEE-06DD-7B47-9DAB-8A0BBD6FEB81}"/>
                </a:ext>
              </a:extLst>
            </p:cNvPr>
            <p:cNvSpPr/>
            <p:nvPr/>
          </p:nvSpPr>
          <p:spPr>
            <a:xfrm>
              <a:off x="10835078" y="11259346"/>
              <a:ext cx="1736388" cy="721384"/>
            </a:xfrm>
            <a:prstGeom prst="rect">
              <a:avLst/>
            </a:prstGeom>
          </p:spPr>
          <p:txBody>
            <a:bodyPr wrap="square">
              <a:spAutoFit/>
            </a:bodyPr>
            <a:lstStyle/>
            <a:p>
              <a:r>
                <a:rPr lang="en-US" sz="1000" dirty="0"/>
                <a:t>Overpredicted: 55% </a:t>
              </a:r>
            </a:p>
            <a:p>
              <a:r>
                <a:rPr lang="en-US" sz="1000" dirty="0"/>
                <a:t>Underpredicted: 45% </a:t>
              </a:r>
            </a:p>
            <a:p>
              <a:r>
                <a:rPr lang="en-US" sz="1000" dirty="0"/>
                <a:t>Net predicted: 10% </a:t>
              </a:r>
            </a:p>
          </p:txBody>
        </p:sp>
        <p:sp>
          <p:nvSpPr>
            <p:cNvPr id="54" name="Rectangle 53">
              <a:extLst>
                <a:ext uri="{FF2B5EF4-FFF2-40B4-BE49-F238E27FC236}">
                  <a16:creationId xmlns:a16="http://schemas.microsoft.com/office/drawing/2014/main" id="{027F2177-9FD7-A042-8EBA-4948B957BFE1}"/>
                </a:ext>
              </a:extLst>
            </p:cNvPr>
            <p:cNvSpPr/>
            <p:nvPr/>
          </p:nvSpPr>
          <p:spPr>
            <a:xfrm>
              <a:off x="13657769" y="11246939"/>
              <a:ext cx="1736388" cy="738664"/>
            </a:xfrm>
            <a:prstGeom prst="rect">
              <a:avLst/>
            </a:prstGeom>
          </p:spPr>
          <p:txBody>
            <a:bodyPr wrap="square">
              <a:spAutoFit/>
            </a:bodyPr>
            <a:lstStyle/>
            <a:p>
              <a:r>
                <a:rPr lang="en-US" sz="1000" dirty="0"/>
                <a:t>Overpredicted: 60% </a:t>
              </a:r>
            </a:p>
            <a:p>
              <a:r>
                <a:rPr lang="en-US" sz="1000" dirty="0"/>
                <a:t>Underpredicted: 40% </a:t>
              </a:r>
            </a:p>
            <a:p>
              <a:r>
                <a:rPr lang="en-US" sz="1000" dirty="0"/>
                <a:t>Net predicted: 20% </a:t>
              </a:r>
            </a:p>
          </p:txBody>
        </p:sp>
        <p:sp>
          <p:nvSpPr>
            <p:cNvPr id="55" name="Rectangle 54">
              <a:extLst>
                <a:ext uri="{FF2B5EF4-FFF2-40B4-BE49-F238E27FC236}">
                  <a16:creationId xmlns:a16="http://schemas.microsoft.com/office/drawing/2014/main" id="{998AAD4C-3BCB-5A44-AACB-82D37049F9FC}"/>
                </a:ext>
              </a:extLst>
            </p:cNvPr>
            <p:cNvSpPr/>
            <p:nvPr/>
          </p:nvSpPr>
          <p:spPr>
            <a:xfrm>
              <a:off x="10866394" y="13956530"/>
              <a:ext cx="1736388" cy="738664"/>
            </a:xfrm>
            <a:prstGeom prst="rect">
              <a:avLst/>
            </a:prstGeom>
          </p:spPr>
          <p:txBody>
            <a:bodyPr wrap="square">
              <a:spAutoFit/>
            </a:bodyPr>
            <a:lstStyle/>
            <a:p>
              <a:r>
                <a:rPr lang="en-US" sz="1000" dirty="0"/>
                <a:t>Overpredicted: 51% </a:t>
              </a:r>
            </a:p>
            <a:p>
              <a:r>
                <a:rPr lang="en-US" sz="1000" dirty="0"/>
                <a:t>Underpredicted: 49% </a:t>
              </a:r>
            </a:p>
            <a:p>
              <a:r>
                <a:rPr lang="en-US" sz="1000" dirty="0"/>
                <a:t>Net predicted: 2% </a:t>
              </a:r>
            </a:p>
          </p:txBody>
        </p:sp>
        <p:sp>
          <p:nvSpPr>
            <p:cNvPr id="56" name="Rectangle 55">
              <a:extLst>
                <a:ext uri="{FF2B5EF4-FFF2-40B4-BE49-F238E27FC236}">
                  <a16:creationId xmlns:a16="http://schemas.microsoft.com/office/drawing/2014/main" id="{B7D8AF34-6D22-8C4D-BDB6-ACFC2EEC4CFD}"/>
                </a:ext>
              </a:extLst>
            </p:cNvPr>
            <p:cNvSpPr/>
            <p:nvPr/>
          </p:nvSpPr>
          <p:spPr>
            <a:xfrm>
              <a:off x="13716000" y="13984073"/>
              <a:ext cx="1736388" cy="738664"/>
            </a:xfrm>
            <a:prstGeom prst="rect">
              <a:avLst/>
            </a:prstGeom>
          </p:spPr>
          <p:txBody>
            <a:bodyPr wrap="square">
              <a:spAutoFit/>
            </a:bodyPr>
            <a:lstStyle/>
            <a:p>
              <a:r>
                <a:rPr lang="en-US" sz="1000" dirty="0"/>
                <a:t>Overpredicted: 55% </a:t>
              </a:r>
            </a:p>
            <a:p>
              <a:r>
                <a:rPr lang="en-US" sz="1000" dirty="0"/>
                <a:t>Underpredicted: 45% </a:t>
              </a:r>
            </a:p>
            <a:p>
              <a:r>
                <a:rPr lang="en-US" sz="1000" dirty="0"/>
                <a:t>Net predicted: 10% </a:t>
              </a:r>
            </a:p>
          </p:txBody>
        </p:sp>
      </p:grpSp>
      <p:pic>
        <p:nvPicPr>
          <p:cNvPr id="60" name="Picture 59">
            <a:extLst>
              <a:ext uri="{FF2B5EF4-FFF2-40B4-BE49-F238E27FC236}">
                <a16:creationId xmlns:a16="http://schemas.microsoft.com/office/drawing/2014/main" id="{A94EB968-A470-5841-861E-2F767793FAE7}"/>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0326057" y="4007916"/>
            <a:ext cx="4191000" cy="4191000"/>
          </a:xfrm>
          <a:prstGeom prst="rect">
            <a:avLst/>
          </a:prstGeom>
        </p:spPr>
      </p:pic>
      <p:sp>
        <p:nvSpPr>
          <p:cNvPr id="61" name="Rectangle 60">
            <a:extLst>
              <a:ext uri="{FF2B5EF4-FFF2-40B4-BE49-F238E27FC236}">
                <a16:creationId xmlns:a16="http://schemas.microsoft.com/office/drawing/2014/main" id="{0B6E1291-795C-FB44-8831-C5CEDA675788}"/>
              </a:ext>
            </a:extLst>
          </p:cNvPr>
          <p:cNvSpPr/>
          <p:nvPr/>
        </p:nvSpPr>
        <p:spPr>
          <a:xfrm>
            <a:off x="10393881" y="13158733"/>
            <a:ext cx="16170611" cy="2893100"/>
          </a:xfrm>
          <a:prstGeom prst="rect">
            <a:avLst/>
          </a:prstGeom>
        </p:spPr>
        <p:txBody>
          <a:bodyPr wrap="square">
            <a:spAutoFit/>
          </a:bodyPr>
          <a:lstStyle/>
          <a:p>
            <a:pPr lvl="0" defTabSz="914400">
              <a:defRPr/>
            </a:pPr>
            <a:r>
              <a:rPr lang="en-US" sz="2600" kern="0" dirty="0">
                <a:solidFill>
                  <a:prstClr val="black"/>
                </a:solidFill>
              </a:rPr>
              <a:t>In all cases, the proteome prediction based on previous measurements overestimated the actual proteome measurement, but immediately prior steps were better estimators of proteome than wild-type. Surprisingly, wild-type protein expression is a better estimator of Step10 (10% net error) than Step05 (20% net error).  Another interesting observation is that knocking out the most highly expressed proteins can result in new highly expressed proteins. To predict which proteins must be overexpressed in the knockout, future work will focus on extending the metabolic model with RNA and Protein expression mechanisms, known as ME-models. We will also transfer this approach to other organisms such as </a:t>
            </a:r>
            <a:r>
              <a:rPr lang="en-US" sz="2600" i="1" kern="0" dirty="0">
                <a:solidFill>
                  <a:prstClr val="black"/>
                </a:solidFill>
              </a:rPr>
              <a:t>Pseudomonas </a:t>
            </a:r>
            <a:r>
              <a:rPr lang="en-US" sz="2600" i="1" kern="0" dirty="0" err="1">
                <a:solidFill>
                  <a:prstClr val="black"/>
                </a:solidFill>
              </a:rPr>
              <a:t>flourescens</a:t>
            </a:r>
            <a:r>
              <a:rPr lang="en-US" sz="2600" i="1" kern="0" dirty="0">
                <a:solidFill>
                  <a:prstClr val="black"/>
                </a:solidFill>
              </a:rPr>
              <a:t>, </a:t>
            </a:r>
            <a:r>
              <a:rPr lang="en-US" sz="2600" i="1" kern="0" dirty="0" err="1">
                <a:solidFill>
                  <a:prstClr val="black"/>
                </a:solidFill>
              </a:rPr>
              <a:t>Shewanella</a:t>
            </a:r>
            <a:r>
              <a:rPr lang="en-US" sz="2600" i="1" kern="0" dirty="0">
                <a:solidFill>
                  <a:prstClr val="black"/>
                </a:solidFill>
              </a:rPr>
              <a:t> </a:t>
            </a:r>
            <a:r>
              <a:rPr lang="en-US" sz="2600" i="1" kern="0" dirty="0" err="1">
                <a:solidFill>
                  <a:prstClr val="black"/>
                </a:solidFill>
              </a:rPr>
              <a:t>oneidensis</a:t>
            </a:r>
            <a:r>
              <a:rPr lang="en-US" sz="2600" i="1" kern="0" dirty="0">
                <a:solidFill>
                  <a:prstClr val="black"/>
                </a:solidFill>
              </a:rPr>
              <a:t> </a:t>
            </a:r>
            <a:r>
              <a:rPr lang="en-US" sz="2600" kern="0" dirty="0">
                <a:solidFill>
                  <a:prstClr val="black"/>
                </a:solidFill>
              </a:rPr>
              <a:t>MR-1 and </a:t>
            </a:r>
            <a:r>
              <a:rPr lang="en-US" sz="2600" i="1" kern="0" dirty="0">
                <a:solidFill>
                  <a:prstClr val="black"/>
                </a:solidFill>
              </a:rPr>
              <a:t>E. coli </a:t>
            </a:r>
            <a:r>
              <a:rPr lang="en-US" sz="2600" kern="0" dirty="0" err="1">
                <a:solidFill>
                  <a:prstClr val="black"/>
                </a:solidFill>
              </a:rPr>
              <a:t>Nissle</a:t>
            </a:r>
            <a:r>
              <a:rPr lang="en-US" sz="2600" kern="0" dirty="0">
                <a:solidFill>
                  <a:prstClr val="black"/>
                </a:solidFill>
              </a:rPr>
              <a:t>.</a:t>
            </a:r>
            <a:endParaRPr kumimoji="0" lang="en-US" sz="2600" b="0" i="0" u="none" strike="noStrike" kern="0" cap="none" spc="0" normalizeH="0" baseline="0" noProof="0" dirty="0">
              <a:ln>
                <a:noFill/>
              </a:ln>
              <a:solidFill>
                <a:prstClr val="black"/>
              </a:solidFill>
              <a:effectLst/>
              <a:uLnTx/>
              <a:uFillTx/>
            </a:endParaRPr>
          </a:p>
        </p:txBody>
      </p:sp>
      <p:pic>
        <p:nvPicPr>
          <p:cNvPr id="62" name="Picture 61">
            <a:extLst>
              <a:ext uri="{FF2B5EF4-FFF2-40B4-BE49-F238E27FC236}">
                <a16:creationId xmlns:a16="http://schemas.microsoft.com/office/drawing/2014/main" id="{381CFD7A-D7A4-0F44-93FD-47FB94E6F61B}"/>
              </a:ext>
            </a:extLst>
          </p:cNvPr>
          <p:cNvPicPr>
            <a:picLocks noChangeAspect="1"/>
          </p:cNvPicPr>
          <p:nvPr/>
        </p:nvPicPr>
        <p:blipFill rotWithShape="1">
          <a:blip r:embed="rId13">
            <a:extLst>
              <a:ext uri="{28A0092B-C50C-407E-A947-70E740481C1C}">
                <a14:useLocalDpi xmlns:a14="http://schemas.microsoft.com/office/drawing/2010/main" val="0"/>
              </a:ext>
            </a:extLst>
          </a:blip>
          <a:srcRect l="82804" b="44697"/>
          <a:stretch/>
        </p:blipFill>
        <p:spPr>
          <a:xfrm>
            <a:off x="22907626" y="3867634"/>
            <a:ext cx="1010204" cy="4401206"/>
          </a:xfrm>
          <a:prstGeom prst="rect">
            <a:avLst/>
          </a:prstGeom>
        </p:spPr>
      </p:pic>
      <p:pic>
        <p:nvPicPr>
          <p:cNvPr id="14" name="Picture 13">
            <a:extLst>
              <a:ext uri="{FF2B5EF4-FFF2-40B4-BE49-F238E27FC236}">
                <a16:creationId xmlns:a16="http://schemas.microsoft.com/office/drawing/2014/main" id="{E72D2CAF-DFEF-BE45-B74C-418AA8523ACC}"/>
              </a:ext>
            </a:extLst>
          </p:cNvPr>
          <p:cNvPicPr>
            <a:picLocks noChangeAspect="1"/>
          </p:cNvPicPr>
          <p:nvPr/>
        </p:nvPicPr>
        <p:blipFill rotWithShape="1">
          <a:blip r:embed="rId13">
            <a:extLst>
              <a:ext uri="{28A0092B-C50C-407E-A947-70E740481C1C}">
                <a14:useLocalDpi xmlns:a14="http://schemas.microsoft.com/office/drawing/2010/main" val="0"/>
              </a:ext>
            </a:extLst>
          </a:blip>
          <a:srcRect l="5736" t="-1" r="17263" b="48770"/>
          <a:stretch/>
        </p:blipFill>
        <p:spPr>
          <a:xfrm>
            <a:off x="19263902" y="3691856"/>
            <a:ext cx="3517782" cy="4465340"/>
          </a:xfrm>
          <a:prstGeom prst="rect">
            <a:avLst/>
          </a:prstGeom>
        </p:spPr>
      </p:pic>
      <p:sp>
        <p:nvSpPr>
          <p:cNvPr id="63" name="TextBox 62">
            <a:extLst>
              <a:ext uri="{FF2B5EF4-FFF2-40B4-BE49-F238E27FC236}">
                <a16:creationId xmlns:a16="http://schemas.microsoft.com/office/drawing/2014/main" id="{802D2F31-53B4-954D-8F1A-628089571CBD}"/>
              </a:ext>
            </a:extLst>
          </p:cNvPr>
          <p:cNvSpPr txBox="1"/>
          <p:nvPr/>
        </p:nvSpPr>
        <p:spPr>
          <a:xfrm>
            <a:off x="10366527" y="16038973"/>
            <a:ext cx="3325062" cy="646331"/>
          </a:xfrm>
          <a:prstGeom prst="rect">
            <a:avLst/>
          </a:prstGeom>
          <a:noFill/>
        </p:spPr>
        <p:txBody>
          <a:bodyPr wrap="square" rtlCol="0">
            <a:spAutoFit/>
          </a:bodyPr>
          <a:lstStyle/>
          <a:p>
            <a:r>
              <a:rPr lang="en-US" sz="3600" b="1" dirty="0">
                <a:solidFill>
                  <a:schemeClr val="accent6">
                    <a:lumMod val="75000"/>
                  </a:schemeClr>
                </a:solidFill>
              </a:rPr>
              <a:t>References</a:t>
            </a:r>
          </a:p>
        </p:txBody>
      </p:sp>
      <p:sp>
        <p:nvSpPr>
          <p:cNvPr id="30" name="TextBox 29">
            <a:extLst>
              <a:ext uri="{FF2B5EF4-FFF2-40B4-BE49-F238E27FC236}">
                <a16:creationId xmlns:a16="http://schemas.microsoft.com/office/drawing/2014/main" id="{078EAAE0-8BA4-D342-AFE0-20A6B8630BD8}"/>
              </a:ext>
            </a:extLst>
          </p:cNvPr>
          <p:cNvSpPr txBox="1"/>
          <p:nvPr/>
        </p:nvSpPr>
        <p:spPr>
          <a:xfrm>
            <a:off x="10457217" y="16629642"/>
            <a:ext cx="15875015" cy="1431161"/>
          </a:xfrm>
          <a:prstGeom prst="rect">
            <a:avLst/>
          </a:prstGeom>
          <a:noFill/>
        </p:spPr>
        <p:txBody>
          <a:bodyPr wrap="square" rtlCol="0">
            <a:spAutoFit/>
          </a:bodyPr>
          <a:lstStyle/>
          <a:p>
            <a:pPr marL="457200" indent="-457200">
              <a:buFont typeface="+mj-lt"/>
              <a:buAutoNum type="arabicPeriod"/>
            </a:pPr>
            <a:r>
              <a:rPr lang="en-US" sz="1400" dirty="0"/>
              <a:t>Wang, L., &amp; </a:t>
            </a:r>
            <a:r>
              <a:rPr lang="en-US" sz="1400" dirty="0" err="1"/>
              <a:t>Maranas</a:t>
            </a:r>
            <a:r>
              <a:rPr lang="en-US" sz="1400" dirty="0"/>
              <a:t>, C. (2017). </a:t>
            </a:r>
            <a:r>
              <a:rPr lang="en-US" sz="1400" dirty="0" err="1"/>
              <a:t>MinGenome</a:t>
            </a:r>
            <a:r>
              <a:rPr lang="en-US" sz="1400" dirty="0"/>
              <a:t>: An in silico top-down approach for the synthesis of minimized genomes. </a:t>
            </a:r>
            <a:r>
              <a:rPr lang="en-US" sz="1400" i="1" dirty="0"/>
              <a:t>ACS Synthetic Biology</a:t>
            </a:r>
            <a:r>
              <a:rPr lang="en-US" sz="1400" dirty="0"/>
              <a:t>, acssynbio.7b00296. </a:t>
            </a:r>
            <a:r>
              <a:rPr lang="en-US" sz="1400" dirty="0">
                <a:hlinkClick r:id="rId14"/>
              </a:rPr>
              <a:t>https://doi.org/10.1021/acssynbio.7b00296</a:t>
            </a:r>
            <a:endParaRPr lang="en-US" sz="1400" dirty="0"/>
          </a:p>
          <a:p>
            <a:pPr marL="457200" indent="-457200">
              <a:buFont typeface="+mj-lt"/>
              <a:buAutoNum type="arabicPeriod"/>
            </a:pPr>
            <a:r>
              <a:rPr lang="en-US" sz="1400" dirty="0"/>
              <a:t>KHK Collection </a:t>
            </a:r>
            <a:r>
              <a:rPr lang="en-US" sz="1400" dirty="0">
                <a:hlinkClick r:id="rId15"/>
              </a:rPr>
              <a:t>https://shigen.nig.ac.jp/ecoli/strain/</a:t>
            </a:r>
            <a:endParaRPr lang="en-US" sz="1400" dirty="0"/>
          </a:p>
          <a:p>
            <a:pPr marL="457200" indent="-457200">
              <a:buFont typeface="+mj-lt"/>
              <a:buAutoNum type="arabicPeriod"/>
            </a:pPr>
            <a:r>
              <a:rPr lang="en-US" sz="1400" dirty="0"/>
              <a:t>Schmidt, A., </a:t>
            </a:r>
            <a:r>
              <a:rPr lang="en-US" sz="1400" dirty="0" err="1"/>
              <a:t>Kochanowski</a:t>
            </a:r>
            <a:r>
              <a:rPr lang="en-US" sz="1400" dirty="0"/>
              <a:t>, K., </a:t>
            </a:r>
            <a:r>
              <a:rPr lang="en-US" sz="1400" dirty="0" err="1"/>
              <a:t>Vedelaar</a:t>
            </a:r>
            <a:r>
              <a:rPr lang="en-US" sz="1400" dirty="0"/>
              <a:t>, S., </a:t>
            </a:r>
            <a:r>
              <a:rPr lang="en-US" sz="1400" dirty="0" err="1"/>
              <a:t>Ahrné</a:t>
            </a:r>
            <a:r>
              <a:rPr lang="en-US" sz="1400" dirty="0"/>
              <a:t>, E., </a:t>
            </a:r>
            <a:r>
              <a:rPr lang="en-US" sz="1400" dirty="0" err="1"/>
              <a:t>Volkmer</a:t>
            </a:r>
            <a:r>
              <a:rPr lang="en-US" sz="1400" dirty="0"/>
              <a:t>, B., </a:t>
            </a:r>
            <a:r>
              <a:rPr lang="en-US" sz="1400" dirty="0" err="1"/>
              <a:t>Callipo</a:t>
            </a:r>
            <a:r>
              <a:rPr lang="en-US" sz="1400" dirty="0"/>
              <a:t>, L., … Heinemann, M. (2016). The quantitative and condition-dependent Escherichia coli proteome. </a:t>
            </a:r>
            <a:r>
              <a:rPr lang="en-US" sz="1400" i="1" dirty="0"/>
              <a:t>Nature Biotechnology</a:t>
            </a:r>
            <a:r>
              <a:rPr lang="en-US" sz="1400" dirty="0"/>
              <a:t>, </a:t>
            </a:r>
            <a:r>
              <a:rPr lang="en-US" sz="1400" i="1" dirty="0"/>
              <a:t>34</a:t>
            </a:r>
            <a:r>
              <a:rPr lang="en-US" sz="1400" dirty="0"/>
              <a:t>(1), 104–110. </a:t>
            </a:r>
            <a:r>
              <a:rPr lang="en-US" sz="1400" dirty="0">
                <a:hlinkClick r:id="rId16"/>
              </a:rPr>
              <a:t>https://doi.org/10.1038/nbt.3418</a:t>
            </a:r>
            <a:endParaRPr lang="en-US" sz="1400" dirty="0"/>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6292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Unknown Document Type" ma:contentTypeID="0x010104" ma:contentTypeVersion="0" ma:contentTypeDescription="" ma:contentTypeScope="" ma:versionID="05d83ceaa0bbd2e3bc716e6e66bd857a">
  <xsd:schema xmlns:xsd="http://www.w3.org/2001/XMLSchema" xmlns:xs="http://www.w3.org/2001/XMLSchema" xmlns:p="http://schemas.microsoft.com/office/2006/metadata/properties" targetNamespace="http://schemas.microsoft.com/office/2006/metadata/properties" ma:root="true" ma:fieldsID="b3d69fe45253d5ff147bb69036b756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0D84E19-7573-4778-99F4-2CEBE2C4CCD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8D75D8BD-C4E9-4576-A31D-E7000E07F13B}">
  <ds:schemaRefs>
    <ds:schemaRef ds:uri="http://schemas.microsoft.com/sharepoint/v3/contenttype/forms"/>
  </ds:schemaRefs>
</ds:datastoreItem>
</file>

<file path=customXml/itemProps3.xml><?xml version="1.0" encoding="utf-8"?>
<ds:datastoreItem xmlns:ds="http://schemas.openxmlformats.org/officeDocument/2006/customXml" ds:itemID="{0FD694A8-E4F0-4A38-9DC4-09BA6888DD4A}">
  <ds:schemaRefs>
    <ds:schemaRef ds:uri="http://purl.org/dc/dcmitype/"/>
    <ds:schemaRef ds:uri="http://schemas.microsoft.com/office/infopath/2007/PartnerControls"/>
    <ds:schemaRef ds:uri="http://schemas.microsoft.com/office/2006/metadata/properties"/>
    <ds:schemaRef ds:uri="http://purl.org/dc/elements/1.1/"/>
    <ds:schemaRef ds:uri="http://schemas.microsoft.com/office/2006/documentManagement/types"/>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216</TotalTime>
  <Words>774</Words>
  <Application>Microsoft Macintosh PowerPoint</Application>
  <PresentationFormat>Custom</PresentationFormat>
  <Paragraphs>36</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Courier New</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Zucker, Jeremy D</cp:lastModifiedBy>
  <cp:revision>56</cp:revision>
  <dcterms:created xsi:type="dcterms:W3CDTF">2012-11-30T02:20:55Z</dcterms:created>
  <dcterms:modified xsi:type="dcterms:W3CDTF">2019-01-15T08:32:52Z</dcterms:modified>
</cp:coreProperties>
</file>

<file path=docProps/thumbnail.jpeg>
</file>